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3" r:id="rId4"/>
  </p:sldMasterIdLst>
  <p:notesMasterIdLst>
    <p:notesMasterId r:id="rId6"/>
  </p:notesMasterIdLst>
  <p:sldIdLst>
    <p:sldId id="268" r:id="rId5"/>
  </p:sldIdLst>
  <p:sldSz cx="51206400" cy="30724475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153" userDrawn="1">
          <p15:clr>
            <a:srgbClr val="A4A3A4"/>
          </p15:clr>
        </p15:guide>
        <p15:guide id="3" pos="6247" userDrawn="1">
          <p15:clr>
            <a:srgbClr val="A4A3A4"/>
          </p15:clr>
        </p15:guide>
        <p15:guide id="4" pos="274" userDrawn="1">
          <p15:clr>
            <a:srgbClr val="A4A3A4"/>
          </p15:clr>
        </p15:guide>
        <p15:guide id="5" pos="772" userDrawn="1">
          <p15:clr>
            <a:srgbClr val="A4A3A4"/>
          </p15:clr>
        </p15:guide>
        <p15:guide id="6" orient="horz" pos="9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37C"/>
    <a:srgbClr val="283593"/>
    <a:srgbClr val="F6CF3F"/>
    <a:srgbClr val="00A1B0"/>
    <a:srgbClr val="263238"/>
    <a:srgbClr val="700C04"/>
    <a:srgbClr val="892709"/>
    <a:srgbClr val="BF360C"/>
    <a:srgbClr val="5E1B06"/>
    <a:srgbClr val="952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C671E-CC03-4208-BEFD-BBA0B949CB47}" v="4" dt="2024-07-11T19:40:44.595"/>
    <p1510:client id="{E1A348EB-1D8F-484D-AB26-44DC076FB00A}" v="1" dt="2024-07-11T19:35:27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930" y="564"/>
      </p:cViewPr>
      <p:guideLst>
        <p:guide pos="16153"/>
        <p:guide pos="6247"/>
        <p:guide pos="274"/>
        <p:guide pos="772"/>
        <p:guide orient="horz" pos="9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1143000"/>
            <a:ext cx="5140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1pPr>
    <a:lvl2pPr marL="483580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2pPr>
    <a:lvl3pPr marL="967161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3pPr>
    <a:lvl4pPr marL="1450741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4pPr>
    <a:lvl5pPr marL="1934322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5pPr>
    <a:lvl6pPr marL="2417902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901483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5063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8644" algn="l" defTabSz="967161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1143000"/>
            <a:ext cx="5140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Notes:</a:t>
            </a:r>
          </a:p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Accessing Guides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Navigate to View &gt; Guides in PowerPoint.</a:t>
            </a:r>
          </a:p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Text Alignment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Ensure all text remains within the designated gutter guides.</a:t>
            </a:r>
          </a:p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Author List Formatting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Avoid splitting author names into two lines (e.g., "Jimmy [break] Smith").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Bold the first names of presenters.</a:t>
            </a:r>
          </a:p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Font Size Guidelines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Intro/Methods/Results sections: Maintain a minimum font size of 28.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Utilize additional space by increasing font size until space is filled.</a:t>
            </a:r>
          </a:p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Color Usage</a:t>
            </a: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Avoid using color in sidebars, except for graphs/figures.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Colored sidebars can distract viewers from the central content and interfere with interpretation.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28290"/>
            <a:ext cx="38404800" cy="10696669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6137464"/>
            <a:ext cx="38404800" cy="7417967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8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635794"/>
            <a:ext cx="11041380" cy="26037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635794"/>
            <a:ext cx="32484060" cy="26037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6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3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5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659787"/>
            <a:ext cx="44165520" cy="12780526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0561221"/>
            <a:ext cx="44165520" cy="6720977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82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82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82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178969"/>
            <a:ext cx="21762720" cy="19494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178969"/>
            <a:ext cx="21762720" cy="19494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635796"/>
            <a:ext cx="44165520" cy="59386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531766"/>
            <a:ext cx="21662705" cy="3691202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1222968"/>
            <a:ext cx="21662705" cy="16507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531766"/>
            <a:ext cx="21769390" cy="3691202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1222968"/>
            <a:ext cx="21769390" cy="16507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048298"/>
            <a:ext cx="16515395" cy="7169044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423758"/>
            <a:ext cx="25923240" cy="21834291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217343"/>
            <a:ext cx="16515395" cy="17076267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048298"/>
            <a:ext cx="16515395" cy="7169044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423758"/>
            <a:ext cx="25923240" cy="21834291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217343"/>
            <a:ext cx="16515395" cy="17076267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635796"/>
            <a:ext cx="44165520" cy="593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178969"/>
            <a:ext cx="44165520" cy="1949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8477039"/>
            <a:ext cx="11521440" cy="1635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3F5542-2E81-4D2C-9B4F-543C37751296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8477039"/>
            <a:ext cx="17282160" cy="1635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8477039"/>
            <a:ext cx="11521440" cy="1635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3403ED-DFF5-4B60-A762-03DD15831A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E55F6-6A53-0BA2-1B75-B101CAAE1729}"/>
              </a:ext>
            </a:extLst>
          </p:cNvPr>
          <p:cNvSpPr/>
          <p:nvPr userDrawn="1"/>
        </p:nvSpPr>
        <p:spPr>
          <a:xfrm>
            <a:off x="0" y="0"/>
            <a:ext cx="51206400" cy="250256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24C030CB-8F5A-2FB2-9E21-E4EBB1639D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086" y="25651326"/>
            <a:ext cx="6152228" cy="43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6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8735430" y="-2502"/>
            <a:ext cx="12515401" cy="3072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92" b="1" i="1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92" i="1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92" i="1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264259" y="5565327"/>
            <a:ext cx="23091775" cy="119872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defTabSz="114300">
              <a:lnSpc>
                <a:spcPct val="100000"/>
              </a:lnSpc>
            </a:pPr>
            <a:r>
              <a:rPr lang="en-US" sz="105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Present the main finding here, </a:t>
            </a:r>
            <a: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translated into plain English. </a:t>
            </a:r>
            <a:b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Highlight key words for emphasis. </a:t>
            </a:r>
            <a:b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0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Consider incorporating a focal graphic to enhance visual impact.</a:t>
            </a:r>
            <a:br>
              <a:rPr lang="en-US" sz="10360">
                <a:solidFill>
                  <a:srgbClr val="28359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3360">
              <a:solidFill>
                <a:srgbClr val="283593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-1" y="0"/>
            <a:ext cx="12884865" cy="30336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92" b="1" i="1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692" i="1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692" i="1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920538" y="5976554"/>
            <a:ext cx="11027622" cy="2379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600" b="1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  <a:r>
              <a:rPr lang="en-US" sz="4600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4600" b="0" i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 the context for the research gap being addressed.</a:t>
            </a:r>
          </a:p>
          <a:p>
            <a:pPr>
              <a:lnSpc>
                <a:spcPct val="120000"/>
              </a:lnSpc>
            </a:pPr>
            <a:endParaRPr lang="en-US" sz="4600" b="0" i="0">
              <a:solidFill>
                <a:srgbClr val="0D0D0D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lang="en-US" sz="4600">
              <a:solidFill>
                <a:srgbClr val="0D0D0D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Sample size (N = ###).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Description of data collection methods.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Statistical test used for analysis.</a:t>
            </a:r>
          </a:p>
          <a:p>
            <a:pPr>
              <a:lnSpc>
                <a:spcPct val="120000"/>
              </a:lnSpc>
            </a:pPr>
            <a:endParaRPr lang="en-US" sz="4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Essential results presented in a graph or table with essential results ONLY.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Additional correlations and details placed in a sidebar.</a:t>
            </a: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  <a:p>
            <a:pPr>
              <a:lnSpc>
                <a:spcPct val="120000"/>
              </a:lnSpc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Discuss the implications of the results, acknowledging potential limitations and confounds.</a:t>
            </a:r>
          </a:p>
          <a:p>
            <a:pPr>
              <a:lnSpc>
                <a:spcPct val="120000"/>
              </a:lnSpc>
            </a:pPr>
            <a:endParaRPr lang="en-US" sz="4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Financial Disclosure:</a:t>
            </a:r>
          </a:p>
          <a:p>
            <a:pPr>
              <a:lnSpc>
                <a:spcPct val="120000"/>
              </a:lnSpc>
            </a:pPr>
            <a:r>
              <a:rPr lang="en-US" sz="4600">
                <a:latin typeface="Arial" panose="020B0604020202020204" pitchFamily="34" charset="0"/>
                <a:cs typeface="Arial" panose="020B0604020202020204" pitchFamily="34" charset="0"/>
              </a:rPr>
              <a:t>List all funders who supported the research.</a:t>
            </a:r>
          </a:p>
          <a:p>
            <a:pPr>
              <a:lnSpc>
                <a:spcPct val="120000"/>
              </a:lnSpc>
            </a:pPr>
            <a:endParaRPr lang="en-US" sz="4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Fonts. For accessibility purposes please use Arial and maintain a font size above 28 for visibility and readability.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44B05-C5D7-4580-8933-5B2F47EB56B0}"/>
              </a:ext>
            </a:extLst>
          </p:cNvPr>
          <p:cNvSpPr txBox="1"/>
          <p:nvPr/>
        </p:nvSpPr>
        <p:spPr>
          <a:xfrm>
            <a:off x="914400" y="1211470"/>
            <a:ext cx="81325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>
                <a:latin typeface="Arial" panose="020B0604020202020204" pitchFamily="34" charset="0"/>
                <a:cs typeface="Arial" panose="020B0604020202020204" pitchFamily="34" charset="0"/>
              </a:rPr>
              <a:t>Title:</a:t>
            </a:r>
            <a:br>
              <a:rPr lang="en-US" sz="55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i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9E57F-C64F-4827-8C49-BB9DBDC073C7}"/>
              </a:ext>
            </a:extLst>
          </p:cNvPr>
          <p:cNvSpPr txBox="1"/>
          <p:nvPr/>
        </p:nvSpPr>
        <p:spPr>
          <a:xfrm>
            <a:off x="1384833" y="3780754"/>
            <a:ext cx="9061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highlight>
                  <a:srgbClr val="FFD54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Jenkins, author2, </a:t>
            </a:r>
            <a:b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author3, author4</a:t>
            </a:r>
            <a:endParaRPr lang="en-US" sz="4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raphic 18">
            <a:extLst>
              <a:ext uri="{FF2B5EF4-FFF2-40B4-BE49-F238E27FC236}">
                <a16:creationId xmlns:a16="http://schemas.microsoft.com/office/drawing/2014/main" id="{BDF411EE-4753-4C32-9DAF-D5DA024A3893}"/>
              </a:ext>
            </a:extLst>
          </p:cNvPr>
          <p:cNvSpPr/>
          <p:nvPr/>
        </p:nvSpPr>
        <p:spPr>
          <a:xfrm>
            <a:off x="1064442" y="4276317"/>
            <a:ext cx="320391" cy="297961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692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9319200" y="2881013"/>
            <a:ext cx="109728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Use this area for:</a:t>
            </a:r>
          </a:p>
          <a:p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598" indent="-926598">
              <a:buFont typeface="Arial" panose="020B0604020202020204" pitchFamily="34" charset="0"/>
              <a:buChar char="•"/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Key reference points you want to point to when people ask you questions.</a:t>
            </a:r>
          </a:p>
          <a:p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598" indent="-926598">
              <a:buFont typeface="Arial" panose="020B0604020202020204" pitchFamily="34" charset="0"/>
              <a:buChar char="•"/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Supplementary graphs, tables, and figures</a:t>
            </a:r>
          </a:p>
          <a:p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6598" indent="-926598">
              <a:buFont typeface="Arial" panose="020B0604020202020204" pitchFamily="34" charset="0"/>
              <a:buChar char="•"/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Additional nuances you're concerned about accidentally omitting.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DE7827-9F74-6142-B0EC-B7BCEF837927}"/>
              </a:ext>
            </a:extLst>
          </p:cNvPr>
          <p:cNvGrpSpPr/>
          <p:nvPr/>
        </p:nvGrpSpPr>
        <p:grpSpPr>
          <a:xfrm>
            <a:off x="-5883703" y="3285267"/>
            <a:ext cx="5419315" cy="2280060"/>
            <a:chOff x="-8519552" y="38479055"/>
            <a:chExt cx="9392467" cy="2935706"/>
          </a:xfrm>
        </p:grpSpPr>
        <p:sp>
          <p:nvSpPr>
            <p:cNvPr id="35" name="Arrow: Right 7">
              <a:extLst>
                <a:ext uri="{FF2B5EF4-FFF2-40B4-BE49-F238E27FC236}">
                  <a16:creationId xmlns:a16="http://schemas.microsoft.com/office/drawing/2014/main" id="{0DB22785-F1AB-1C48-9142-8BF624A3F5E0}"/>
                </a:ext>
              </a:extLst>
            </p:cNvPr>
            <p:cNvSpPr/>
            <p:nvPr/>
          </p:nvSpPr>
          <p:spPr>
            <a:xfrm>
              <a:off x="-8519552" y="38479055"/>
              <a:ext cx="9392467" cy="293570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32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41C4F2-7108-C64A-83E0-488209534CF4}"/>
                </a:ext>
              </a:extLst>
            </p:cNvPr>
            <p:cNvSpPr txBox="1"/>
            <p:nvPr/>
          </p:nvSpPr>
          <p:spPr>
            <a:xfrm>
              <a:off x="-7723242" y="39346743"/>
              <a:ext cx="7799842" cy="134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86" b="1">
                  <a:highlight>
                    <a:srgbClr val="FFFF00"/>
                  </a:highlight>
                  <a:latin typeface="Lato" panose="020F0502020204030203" pitchFamily="34" charset="0"/>
                  <a:cs typeface="Arial" panose="020B0604020202020204" pitchFamily="34" charset="0"/>
                </a:rPr>
                <a:t>Highlight your name (presenter)</a:t>
              </a:r>
              <a:endParaRPr lang="en-US" sz="3086">
                <a:highlight>
                  <a:srgbClr val="FFFF00"/>
                </a:highlight>
                <a:latin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C9AC42B-7FE5-F448-9A4C-8C73FE7C24A7}"/>
              </a:ext>
            </a:extLst>
          </p:cNvPr>
          <p:cNvSpPr/>
          <p:nvPr/>
        </p:nvSpPr>
        <p:spPr>
          <a:xfrm>
            <a:off x="0" y="-3516282"/>
            <a:ext cx="12598016" cy="3054378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29">
                <a:solidFill>
                  <a:schemeClr val="tx1">
                    <a:lumMod val="50000"/>
                    <a:lumOff val="50000"/>
                  </a:schemeClr>
                </a:solidFill>
              </a:rPr>
              <a:t>This section is the “silent presenter”, we can let audience read silently while you’re chatting with other audience about your research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76CD5-5D53-1B47-82A2-69C3F97C876D}"/>
              </a:ext>
            </a:extLst>
          </p:cNvPr>
          <p:cNvSpPr/>
          <p:nvPr/>
        </p:nvSpPr>
        <p:spPr>
          <a:xfrm>
            <a:off x="38681642" y="-3608620"/>
            <a:ext cx="12524758" cy="3054378"/>
          </a:xfrm>
          <a:prstGeom prst="rect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29">
                <a:solidFill>
                  <a:schemeClr val="tx1">
                    <a:lumMod val="50000"/>
                    <a:lumOff val="50000"/>
                  </a:schemeClr>
                </a:solidFill>
              </a:rPr>
              <a:t>This section is the “ammo bar”,</a:t>
            </a:r>
          </a:p>
          <a:p>
            <a:pPr algn="ctr"/>
            <a:r>
              <a:rPr lang="en-US" sz="4629">
                <a:solidFill>
                  <a:schemeClr val="tx1">
                    <a:lumMod val="50000"/>
                    <a:lumOff val="50000"/>
                  </a:schemeClr>
                </a:solidFill>
              </a:rPr>
              <a:t> You will be standing right here and point at things as you chat with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1986D-E6EA-504A-8014-4A28E8EF6D01}"/>
              </a:ext>
            </a:extLst>
          </p:cNvPr>
          <p:cNvSpPr txBox="1"/>
          <p:nvPr/>
        </p:nvSpPr>
        <p:spPr>
          <a:xfrm>
            <a:off x="37439600" y="3200400"/>
            <a:ext cx="184731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F0870-21B6-4549-8D01-0A05C10C201B}"/>
              </a:ext>
            </a:extLst>
          </p:cNvPr>
          <p:cNvSpPr txBox="1"/>
          <p:nvPr/>
        </p:nvSpPr>
        <p:spPr>
          <a:xfrm>
            <a:off x="34442400" y="2082800"/>
            <a:ext cx="184731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6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A 2024">
      <a:dk1>
        <a:srgbClr val="000000"/>
      </a:dk1>
      <a:lt1>
        <a:srgbClr val="FFFFFF"/>
      </a:lt1>
      <a:dk2>
        <a:srgbClr val="D6DCE4"/>
      </a:dk2>
      <a:lt2>
        <a:srgbClr val="BFBFBF"/>
      </a:lt2>
      <a:accent1>
        <a:srgbClr val="16478E"/>
      </a:accent1>
      <a:accent2>
        <a:srgbClr val="00ACBB"/>
      </a:accent2>
      <a:accent3>
        <a:srgbClr val="6CBE4C"/>
      </a:accent3>
      <a:accent4>
        <a:srgbClr val="88898D"/>
      </a:accent4>
      <a:accent5>
        <a:srgbClr val="5B9BD5"/>
      </a:accent5>
      <a:accent6>
        <a:srgbClr val="70AD47"/>
      </a:accent6>
      <a:hlink>
        <a:srgbClr val="000000"/>
      </a:hlink>
      <a:folHlink>
        <a:srgbClr val="538135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20c899-31ad-4b48-b334-34c8ef2752dc">
      <Value>30</Value>
    </TaxCatchAll>
    <lcf76f155ced4ddcb4097134ff3c332f xmlns="d946538f-23ec-4fe8-b33f-1076da5259e6">
      <Terms xmlns="http://schemas.microsoft.com/office/infopath/2007/PartnerControls"/>
    </lcf76f155ced4ddcb4097134ff3c332f>
    <d498e9407d46480abab33d90fc1dcb39 xmlns="3320c899-31ad-4b48-b334-34c8ef2752dc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26f5abe3-013f-4cb2-b3b7-56c01ab14503</TermId>
        </TermInfo>
      </Terms>
    </d498e9407d46480abab33d90fc1dcb39>
    <c97c5753cd074053ac44bcde8f17255c xmlns="3320c899-31ad-4b48-b334-34c8ef2752dc">
      <Terms xmlns="http://schemas.microsoft.com/office/infopath/2007/PartnerControls"/>
    </c97c5753cd074053ac44bcde8f17255c>
    <f1b748d4c0944f1dbeda2410a085375d xmlns="3320c899-31ad-4b48-b334-34c8ef2752dc">
      <Terms xmlns="http://schemas.microsoft.com/office/infopath/2007/PartnerControls"/>
    </f1b748d4c0944f1dbeda2410a085375d>
    <SharedWithUsers xmlns="3320c899-31ad-4b48-b334-34c8ef2752dc">
      <UserInfo>
        <DisplayName>Eugenia Bachaleda</DisplayName>
        <AccountId>2131</AccountId>
        <AccountType/>
      </UserInfo>
      <UserInfo>
        <DisplayName>GSA Abstracts</DisplayName>
        <AccountId>258</AccountId>
        <AccountType/>
      </UserInfo>
      <UserInfo>
        <DisplayName>Megan McCutcheon</DisplayName>
        <AccountId>32</AccountId>
        <AccountType/>
      </UserInfo>
      <UserInfo>
        <DisplayName>Kara North</DisplayName>
        <AccountId>2390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C96222F191C4FA85074DD87C3C0FC" ma:contentTypeVersion="27" ma:contentTypeDescription="Create a new document." ma:contentTypeScope="" ma:versionID="9d0f1e88ff5340d6ff06174383a33963">
  <xsd:schema xmlns:xsd="http://www.w3.org/2001/XMLSchema" xmlns:xs="http://www.w3.org/2001/XMLSchema" xmlns:p="http://schemas.microsoft.com/office/2006/metadata/properties" xmlns:ns2="3320c899-31ad-4b48-b334-34c8ef2752dc" xmlns:ns3="d946538f-23ec-4fe8-b33f-1076da5259e6" targetNamespace="http://schemas.microsoft.com/office/2006/metadata/properties" ma:root="true" ma:fieldsID="b671874d64e00a1244243fdaa0933050" ns2:_="" ns3:_="">
    <xsd:import namespace="3320c899-31ad-4b48-b334-34c8ef2752dc"/>
    <xsd:import namespace="d946538f-23ec-4fe8-b33f-1076da5259e6"/>
    <xsd:element name="properties">
      <xsd:complexType>
        <xsd:sequence>
          <xsd:element name="documentManagement">
            <xsd:complexType>
              <xsd:all>
                <xsd:element ref="ns2:f1b748d4c0944f1dbeda2410a085375d" minOccurs="0"/>
                <xsd:element ref="ns2:TaxCatchAll" minOccurs="0"/>
                <xsd:element ref="ns2:c97c5753cd074053ac44bcde8f17255c" minOccurs="0"/>
                <xsd:element ref="ns2:d498e9407d46480abab33d90fc1dcb39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0c899-31ad-4b48-b334-34c8ef2752dc" elementFormDefault="qualified">
    <xsd:import namespace="http://schemas.microsoft.com/office/2006/documentManagement/types"/>
    <xsd:import namespace="http://schemas.microsoft.com/office/infopath/2007/PartnerControls"/>
    <xsd:element name="f1b748d4c0944f1dbeda2410a085375d" ma:index="9" nillable="true" ma:taxonomy="true" ma:internalName="f1b748d4c0944f1dbeda2410a085375d" ma:taxonomyFieldName="PlanningLibDocType" ma:displayName="Document Type" ma:default="" ma:fieldId="{f1b748d4-c094-4f1d-beda-2410a085375d}" ma:sspId="65cda789-69c7-4f09-82a8-9dbde25bb7eb" ma:termSetId="7ae7affa-236a-4246-992d-215fe85843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ef6e45-eb06-4b9b-bf3d-32c7b8f320a7}" ma:internalName="TaxCatchAll" ma:showField="CatchAllData" ma:web="3320c899-31ad-4b48-b334-34c8ef275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7c5753cd074053ac44bcde8f17255c" ma:index="12" nillable="true" ma:taxonomy="true" ma:internalName="c97c5753cd074053ac44bcde8f17255c" ma:taxonomyFieldName="Journals" ma:displayName="Journal" ma:default="" ma:fieldId="{c97c5753-cd07-4053-ac44-bcde8f17255c}" ma:sspId="65cda789-69c7-4f09-82a8-9dbde25bb7eb" ma:termSetId="c848011f-bd12-48d7-9aea-592457c561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98e9407d46480abab33d90fc1dcb39" ma:index="14" nillable="true" ma:taxonomy="true" ma:internalName="d498e9407d46480abab33d90fc1dcb39" ma:taxonomyFieldName="PublicationsYear" ma:displayName="PublicationsYear" ma:readOnly="false" ma:default="30;#2021|26f5abe3-013f-4cb2-b3b7-56c01ab14503" ma:fieldId="{d498e940-7d46-480a-bab3-3d90fc1dcb39}" ma:sspId="65cda789-69c7-4f09-82a8-9dbde25bb7eb" ma:termSetId="f25a224d-6d5c-47cd-9981-cfc93028d7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6538f-23ec-4fe8-b33f-1076da5259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65cda789-69c7-4f09-82a8-9dbde25bb7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1C7320-0C5C-4D2B-8C92-8508CDB9C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F612E-B826-4154-AB78-39CE86A6CB01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7108adc5-0b3d-400a-aa08-71ffb3a1f76e"/>
    <ds:schemaRef ds:uri="http://www.w3.org/XML/1998/namespace"/>
    <ds:schemaRef ds:uri="http://schemas.microsoft.com/office/2006/documentManagement/types"/>
    <ds:schemaRef ds:uri="211b1f0c-84fb-4e9b-a767-0d9dbb8309cc"/>
    <ds:schemaRef ds:uri="http://schemas.microsoft.com/office/infopath/2007/PartnerControls"/>
    <ds:schemaRef ds:uri="http://schemas.openxmlformats.org/package/2006/metadata/core-properties"/>
    <ds:schemaRef ds:uri="3320c899-31ad-4b48-b334-34c8ef2752dc"/>
    <ds:schemaRef ds:uri="d946538f-23ec-4fe8-b33f-1076da5259e6"/>
  </ds:schemaRefs>
</ds:datastoreItem>
</file>

<file path=customXml/itemProps3.xml><?xml version="1.0" encoding="utf-8"?>
<ds:datastoreItem xmlns:ds="http://schemas.openxmlformats.org/officeDocument/2006/customXml" ds:itemID="{9859B5C4-DD85-43B7-A85B-529ACCC0F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20c899-31ad-4b48-b334-34c8ef2752dc"/>
    <ds:schemaRef ds:uri="d946538f-23ec-4fe8-b33f-1076da5259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383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Present the main finding here, translated into plain English.   Highlight key words for emphasis.   Consider incorporating a focal graphic to enhance visual impact.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McCutcheon</dc:creator>
  <cp:lastModifiedBy>Megan McCutcheon</cp:lastModifiedBy>
  <cp:revision>2</cp:revision>
  <dcterms:created xsi:type="dcterms:W3CDTF">2018-09-16T19:13:41Z</dcterms:created>
  <dcterms:modified xsi:type="dcterms:W3CDTF">2024-07-11T20:37:58Z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0x0101007A2C96222F191C4FA85074DD87C3C0FC</vt:lpwstr>
  </property>
  <property fmtid="{D5CDD505-2E9C-101B-9397-08002B2CF9AE}" pid="3" name="ProgPubProdCommLibDocType">
    <vt:lpwstr/>
  </property>
  <property fmtid="{D5CDD505-2E9C-101B-9397-08002B2CF9AE}" pid="4" name="ConferenceYear">
    <vt:lpwstr>30;#2024|8f6ef343-f399-47d1-8653-effe63de9821</vt:lpwstr>
  </property>
  <property fmtid="{D5CDD505-2E9C-101B-9397-08002B2CF9AE}" pid="5" name="MarketingLibDocType">
    <vt:lpwstr/>
  </property>
  <property fmtid="{D5CDD505-2E9C-101B-9397-08002B2CF9AE}" pid="6" name="Journals">
    <vt:lpwstr/>
  </property>
  <property fmtid="{D5CDD505-2E9C-101B-9397-08002B2CF9AE}" pid="7" name="PlanningLibDocType">
    <vt:lpwstr/>
  </property>
  <property fmtid="{D5CDD505-2E9C-101B-9397-08002B2CF9AE}" pid="8" name="PublicationsYear">
    <vt:lpwstr>30;#2021|26f5abe3-013f-4cb2-b3b7-56c01ab14503</vt:lpwstr>
  </property>
  <property fmtid="{D5CDD505-2E9C-101B-9397-08002B2CF9AE}" pid="9" name="MediaServiceImageTags">
    <vt:lpwstr/>
  </property>
</Properties>
</file>